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Viga" panose="020B0604020202020204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 snapToGrid="0">
      <p:cViewPr varScale="1">
        <p:scale>
          <a:sx n="53" d="100"/>
          <a:sy n="53" d="100"/>
        </p:scale>
        <p:origin x="102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bed96225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bed96225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bed962257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bed962257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bed962257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bed962257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bed962257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bed962257_0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bed962257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bed962257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leclaire@doe.in.gov" TargetMode="External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oe.in.gov/grants/healthy-hoosier-challenge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doe.in.gov/sites/default/files/resources/virtual-summer-school-resource-guide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doe.in.gov/covid-19/resources/family-engagement-toolkit" TargetMode="External"/><Relationship Id="rId5" Type="http://schemas.openxmlformats.org/officeDocument/2006/relationships/hyperlink" Target="https://www.youtube.com/watch?v=P-Fjh08et18&amp;feature=youtu.be&amp;utm_content=&amp;utm_medium=email&amp;utm_name=&amp;utm_source=govdelivery&amp;utm_term=" TargetMode="External"/><Relationship Id="rId10" Type="http://schemas.openxmlformats.org/officeDocument/2006/relationships/hyperlink" Target="https://www.doe.in.gov/covid-19/resources" TargetMode="External"/><Relationship Id="rId4" Type="http://schemas.openxmlformats.org/officeDocument/2006/relationships/hyperlink" Target="https://www.doe.in.gov/covid-19/resources/continuous-learning-weekly-challenges" TargetMode="External"/><Relationship Id="rId9" Type="http://schemas.openxmlformats.org/officeDocument/2006/relationships/hyperlink" Target="https://www.doe.in.gov/covid-19/resources/principal-toolki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IGRbNEFt0NEt4CA1bBSxkIzLbvjE7E57jSaRoltYgbc/edit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doe.in.gov/sites/default/files/news/grace-june-26-virtual-hearings.pdf?utm_content=&amp;utm_medium=email&amp;utm_name=&amp;utm_source=govdelivery&amp;utm_term=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youtube.com/watch?v=bU7tJMXKeRA&amp;feature=youtu.be&amp;utm_content=&amp;utm_medium=email&amp;utm_name=&amp;utm_source=govdelivery&amp;utm_term=" TargetMode="External"/><Relationship Id="rId5" Type="http://schemas.openxmlformats.org/officeDocument/2006/relationships/hyperlink" Target="https://www.doe.in.gov/sites/default/files/news/rise-model-plan-release-memodocx.pdf?utm_content=&amp;utm_medium=email&amp;utm_name=&amp;utm_source=govdelivery&amp;utm_term=" TargetMode="External"/><Relationship Id="rId10" Type="http://schemas.openxmlformats.org/officeDocument/2006/relationships/hyperlink" Target="https://www.doe.in.gov/sites/default/files/news/july-3-important-school-safety-reminders.pdf?utm_content=&amp;utm_medium=email&amp;utm_name=&amp;utm_source=govdelivery&amp;utm_term=" TargetMode="External"/><Relationship Id="rId4" Type="http://schemas.openxmlformats.org/officeDocument/2006/relationships/hyperlink" Target="https://www.doe.in.gov/sites/default/files/news/june-12-sy21-instructional-time.pdf?utm_content=&amp;utm_medium=email&amp;utm_name=&amp;utm_source=govdelivery&amp;utm_term=" TargetMode="External"/><Relationship Id="rId9" Type="http://schemas.openxmlformats.org/officeDocument/2006/relationships/hyperlink" Target="https://www.doe.in.gov/sites/default/files/news/july-3-class-english-learner-considerations.pdf?utm_content=&amp;utm_medium=email&amp;utm_name=&amp;utm_source=govdelivery&amp;utm_term=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G3N51znuiMSDYFLfrwjebMBJyDN9cMgX_QO5X8uJnto/edit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doe.in.gov/sites/default/files/news/april-10-continous-learning-and-accommodations-final-version-1.pdf?utm_content&amp;utm_medium=email&amp;utm_name&amp;utm_source=govdelivery&amp;utm_ter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doe.in.gov/sites/default/files/news/april-17-idoe-dcs-continuity-learning.pdf?utm_content&amp;utm_medium=email&amp;utm_name&amp;utm_source=govdelivery&amp;utm_term" TargetMode="External"/><Relationship Id="rId5" Type="http://schemas.openxmlformats.org/officeDocument/2006/relationships/hyperlink" Target="https://www.doe.in.gov/sites/default/files/news/face-coverings-family-guidance-updated.pdf?utm_content=&amp;utm_medium=email&amp;utm_name=&amp;utm_source=govdelivery&amp;utm_term=" TargetMode="External"/><Relationship Id="rId4" Type="http://schemas.openxmlformats.org/officeDocument/2006/relationships/hyperlink" Target="https://www.doe.in.gov/sites/default/files/news/indiana-continuous-learning-guidance-final.PDF" TargetMode="External"/><Relationship Id="rId9" Type="http://schemas.openxmlformats.org/officeDocument/2006/relationships/hyperlink" Target="https://docs.google.com/document/d/1W455dK08QPf9v3quZl57N4GJkIe_V3rZ7LqpZw8S2No/edit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form.jotform.com/201884114013949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docs.google.com/spreadsheets/d/1SR2lTKZiGfS7KNHpIERiqjV7RT625WoPrOMQYC2Gxew/edit#gid=23778261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oe.in.gov/sites/default/files/news/comprehensive-positive-school-discipline-resource-guide-april-5.pdf?utm_content=&amp;utm_medium=email&amp;utm_name=&amp;utm_source=govdelivery&amp;utm_term=" TargetMode="External"/><Relationship Id="rId5" Type="http://schemas.openxmlformats.org/officeDocument/2006/relationships/hyperlink" Target="https://www.doe.in.gov/school-improvement/cultural-competency" TargetMode="External"/><Relationship Id="rId4" Type="http://schemas.openxmlformats.org/officeDocument/2006/relationships/hyperlink" Target="https://www.doe.in.gov/standards/civil-rights-and-ethnic-education-resour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1776350"/>
            <a:ext cx="9144008" cy="3367150"/>
            <a:chOff x="0" y="1775025"/>
            <a:chExt cx="9144008" cy="3367150"/>
          </a:xfrm>
        </p:grpSpPr>
        <p:sp>
          <p:nvSpPr>
            <p:cNvPr id="55" name="Google Shape;55;p13"/>
            <p:cNvSpPr/>
            <p:nvPr/>
          </p:nvSpPr>
          <p:spPr>
            <a:xfrm>
              <a:off x="8" y="4402675"/>
              <a:ext cx="9144000" cy="739500"/>
            </a:xfrm>
            <a:prstGeom prst="rect">
              <a:avLst/>
            </a:prstGeom>
            <a:solidFill>
              <a:srgbClr val="151E49"/>
            </a:solidFill>
            <a:ln w="38100" cap="flat" cmpd="sng">
              <a:solidFill>
                <a:srgbClr val="151E4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 flipH="1">
              <a:off x="0" y="1775025"/>
              <a:ext cx="9144000" cy="2627700"/>
            </a:xfrm>
            <a:prstGeom prst="rtTriangle">
              <a:avLst/>
            </a:prstGeom>
            <a:solidFill>
              <a:srgbClr val="FECF00"/>
            </a:solidFill>
            <a:ln w="38100" cap="flat" cmpd="sng">
              <a:solidFill>
                <a:srgbClr val="151E4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3325" y="4495400"/>
            <a:ext cx="1661777" cy="5998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423900" y="4729850"/>
            <a:ext cx="4195800" cy="3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" sz="1800" i="0" u="none" strike="noStrike" cap="none">
                <a:solidFill>
                  <a:srgbClr val="FECF00"/>
                </a:solidFill>
                <a:latin typeface="Viga"/>
                <a:ea typeface="Viga"/>
                <a:cs typeface="Viga"/>
                <a:sym typeface="Viga"/>
              </a:rPr>
              <a:t>@</a:t>
            </a:r>
            <a:r>
              <a:rPr lang="en" sz="1800">
                <a:solidFill>
                  <a:srgbClr val="FECF00"/>
                </a:solidFill>
                <a:latin typeface="Viga"/>
                <a:ea typeface="Viga"/>
                <a:cs typeface="Viga"/>
                <a:sym typeface="Viga"/>
              </a:rPr>
              <a:t>LeclaireRobin</a:t>
            </a:r>
            <a:endParaRPr sz="1800">
              <a:solidFill>
                <a:srgbClr val="FECF00"/>
              </a:solidFill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305826" y="4729850"/>
            <a:ext cx="2372100" cy="3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" sz="1800">
                <a:solidFill>
                  <a:srgbClr val="FECF00"/>
                </a:solidFill>
                <a:latin typeface="Viga"/>
                <a:ea typeface="Viga"/>
                <a:cs typeface="Viga"/>
                <a:sym typeface="Viga"/>
              </a:rPr>
              <a:t>       </a:t>
            </a:r>
            <a:r>
              <a:rPr lang="en" sz="1800" i="0" u="none" strike="noStrike" cap="none">
                <a:solidFill>
                  <a:srgbClr val="FECF00"/>
                </a:solidFill>
                <a:latin typeface="Viga"/>
                <a:ea typeface="Viga"/>
                <a:cs typeface="Viga"/>
                <a:sym typeface="Viga"/>
              </a:rPr>
              <a:t>@EducateIN </a:t>
            </a:r>
            <a:endParaRPr sz="1800">
              <a:solidFill>
                <a:srgbClr val="FECF00"/>
              </a:solidFill>
              <a:latin typeface="Viga"/>
              <a:ea typeface="Viga"/>
              <a:cs typeface="Viga"/>
              <a:sym typeface="Viga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619" y="4662701"/>
            <a:ext cx="483675" cy="47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26769" y="4662701"/>
            <a:ext cx="483675" cy="4796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172425" y="2395752"/>
            <a:ext cx="2865300" cy="10242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rgbClr val="0B5394"/>
              </a:solidFill>
              <a:latin typeface="Viga"/>
              <a:ea typeface="Viga"/>
              <a:cs typeface="Viga"/>
              <a:sym typeface="Vig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u="sng">
                <a:solidFill>
                  <a:srgbClr val="0B5394"/>
                </a:solidFill>
                <a:latin typeface="Viga"/>
                <a:ea typeface="Viga"/>
                <a:cs typeface="Viga"/>
                <a:sym typeface="Viga"/>
                <a:hlinkClick r:id="rId5" action="ppaction://hlinksldjump"/>
              </a:rPr>
              <a:t>Educator Resources and Guidance</a:t>
            </a:r>
            <a:endParaRPr sz="2400" b="1">
              <a:solidFill>
                <a:srgbClr val="0B5394"/>
              </a:solidFill>
              <a:latin typeface="Viga"/>
              <a:ea typeface="Viga"/>
              <a:cs typeface="Viga"/>
              <a:sym typeface="Vig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</p:txBody>
      </p:sp>
      <p:sp>
        <p:nvSpPr>
          <p:cNvPr id="63" name="Google Shape;63;p13"/>
          <p:cNvSpPr txBox="1"/>
          <p:nvPr/>
        </p:nvSpPr>
        <p:spPr>
          <a:xfrm>
            <a:off x="6482925" y="2701775"/>
            <a:ext cx="24942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Robin LeClaire</a:t>
            </a:r>
            <a:endParaRPr sz="1600" b="1">
              <a:solidFill>
                <a:srgbClr val="151E49"/>
              </a:solidFill>
              <a:latin typeface="Viga"/>
              <a:ea typeface="Viga"/>
              <a:cs typeface="Viga"/>
              <a:sym typeface="Vig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Chief Academic Officer</a:t>
            </a:r>
            <a:endParaRPr sz="1600" b="1">
              <a:solidFill>
                <a:srgbClr val="151E49"/>
              </a:solidFill>
              <a:latin typeface="Viga"/>
              <a:ea typeface="Viga"/>
              <a:cs typeface="Viga"/>
              <a:sym typeface="Vig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   </a:t>
            </a:r>
            <a:r>
              <a:rPr lang="en" sz="1600" b="1" u="sng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  <a:hlinkClick r:id="rId6"/>
              </a:rPr>
              <a:t>rleclaire@doe.in.gov</a:t>
            </a:r>
            <a:endParaRPr sz="1600" b="1">
              <a:solidFill>
                <a:srgbClr val="151E49"/>
              </a:solidFill>
              <a:latin typeface="Viga"/>
              <a:ea typeface="Viga"/>
              <a:cs typeface="Viga"/>
              <a:sym typeface="Vig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    (317) 232-0524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213675" y="223850"/>
            <a:ext cx="6647700" cy="20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</p:txBody>
      </p:sp>
      <p:sp>
        <p:nvSpPr>
          <p:cNvPr id="65" name="Google Shape;65;p13"/>
          <p:cNvSpPr/>
          <p:nvPr/>
        </p:nvSpPr>
        <p:spPr>
          <a:xfrm>
            <a:off x="130675" y="97950"/>
            <a:ext cx="8882651" cy="20960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38100" cap="flat" cmpd="sng">
                  <a:solidFill>
                    <a:srgbClr val="151E49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ECF00"/>
                </a:solidFill>
                <a:latin typeface="Viga"/>
              </a:rPr>
              <a:t>Re-Entry Resources </a:t>
            </a:r>
            <a:br>
              <a:rPr b="0" i="0">
                <a:ln w="38100" cap="flat" cmpd="sng">
                  <a:solidFill>
                    <a:srgbClr val="151E49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ECF00"/>
                </a:solidFill>
                <a:latin typeface="Viga"/>
              </a:rPr>
            </a:br>
            <a:r>
              <a:rPr b="0" i="0">
                <a:ln w="38100" cap="flat" cmpd="sng">
                  <a:solidFill>
                    <a:srgbClr val="151E49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ECF00"/>
                </a:solidFill>
                <a:latin typeface="Viga"/>
              </a:rPr>
              <a:t>&amp; Guidance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/>
        </p:nvSpPr>
        <p:spPr>
          <a:xfrm>
            <a:off x="402159" y="4822481"/>
            <a:ext cx="1843500" cy="2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" sz="1200" i="0" u="none" strike="noStrike" cap="none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@</a:t>
            </a:r>
            <a:r>
              <a:rPr lang="en" sz="1200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LeClaireRobin</a:t>
            </a:r>
            <a:endParaRPr sz="1200">
              <a:solidFill>
                <a:srgbClr val="151E49"/>
              </a:solidFill>
              <a:latin typeface="Viga"/>
              <a:ea typeface="Viga"/>
              <a:cs typeface="Viga"/>
              <a:sym typeface="Viga"/>
            </a:endParaRPr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62" y="4796613"/>
            <a:ext cx="330016" cy="3175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/>
          <p:nvPr/>
        </p:nvSpPr>
        <p:spPr>
          <a:xfrm>
            <a:off x="2" y="5"/>
            <a:ext cx="9144000" cy="953400"/>
          </a:xfrm>
          <a:prstGeom prst="rect">
            <a:avLst/>
          </a:prstGeom>
          <a:solidFill>
            <a:srgbClr val="151E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4"/>
          <p:cNvSpPr/>
          <p:nvPr/>
        </p:nvSpPr>
        <p:spPr>
          <a:xfrm rot="22">
            <a:off x="72450" y="83228"/>
            <a:ext cx="8681439" cy="78696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FECF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Viga"/>
              </a:rPr>
              <a:t>Resources and Guidance</a:t>
            </a:r>
          </a:p>
        </p:txBody>
      </p:sp>
      <p:sp>
        <p:nvSpPr>
          <p:cNvPr id="74" name="Google Shape;74;p14"/>
          <p:cNvSpPr txBox="1"/>
          <p:nvPr/>
        </p:nvSpPr>
        <p:spPr>
          <a:xfrm>
            <a:off x="5841675" y="4558200"/>
            <a:ext cx="3648000" cy="5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141B4D"/>
              </a:solidFill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236213" y="1221338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51E49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236225" y="1237935"/>
            <a:ext cx="1843500" cy="14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99"/>
                </a:solidFill>
                <a:latin typeface="Viga"/>
                <a:ea typeface="Viga"/>
                <a:cs typeface="Viga"/>
                <a:sym typeface="Viga"/>
                <a:hlinkClick r:id="rId4"/>
              </a:rPr>
              <a:t>Continuous Learning Weekly Challenges | IDOE</a:t>
            </a:r>
            <a:endParaRPr sz="1600" b="1">
              <a:solidFill>
                <a:srgbClr val="000099"/>
              </a:solidFill>
              <a:latin typeface="Viga"/>
              <a:ea typeface="Viga"/>
              <a:cs typeface="Viga"/>
              <a:sym typeface="Vig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41B4D"/>
              </a:solidFill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77" name="Google Shape;77;p14">
            <a:hlinkClick r:id="rId5"/>
          </p:cNvPr>
          <p:cNvSpPr/>
          <p:nvPr/>
        </p:nvSpPr>
        <p:spPr>
          <a:xfrm>
            <a:off x="1378275" y="2889763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99"/>
                </a:solidFill>
                <a:latin typeface="Viga"/>
                <a:ea typeface="Viga"/>
                <a:cs typeface="Viga"/>
                <a:sym typeface="Viga"/>
                <a:hlinkClick r:id="rId5"/>
              </a:rPr>
              <a:t>Best Practices for Addressing COVID Loss</a:t>
            </a:r>
            <a:endParaRPr b="1">
              <a:solidFill>
                <a:srgbClr val="000099"/>
              </a:solidFill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1378275" y="3737188"/>
            <a:ext cx="1843500" cy="4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41B4D"/>
              </a:solidFill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2475100" y="1221338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99"/>
                </a:solidFill>
                <a:latin typeface="Viga"/>
                <a:ea typeface="Viga"/>
                <a:cs typeface="Viga"/>
                <a:sym typeface="Viga"/>
                <a:hlinkClick r:id="rId6"/>
              </a:rPr>
              <a:t>Family Engagement Toolkit | IDOE</a:t>
            </a:r>
            <a:endParaRPr>
              <a:solidFill>
                <a:srgbClr val="151E49"/>
              </a:solidFill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3617163" y="2889763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51E49"/>
              </a:solidFill>
            </a:endParaRPr>
          </a:p>
        </p:txBody>
      </p:sp>
      <p:sp>
        <p:nvSpPr>
          <p:cNvPr id="81" name="Google Shape;81;p14">
            <a:hlinkClick r:id="rId7"/>
          </p:cNvPr>
          <p:cNvSpPr txBox="1"/>
          <p:nvPr/>
        </p:nvSpPr>
        <p:spPr>
          <a:xfrm>
            <a:off x="3617175" y="2969518"/>
            <a:ext cx="1843500" cy="10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u="sng">
                <a:solidFill>
                  <a:srgbClr val="000099"/>
                </a:solidFill>
                <a:latin typeface="Viga"/>
                <a:ea typeface="Viga"/>
                <a:cs typeface="Viga"/>
                <a:sym typeface="Viga"/>
                <a:hlinkClick r:id="rId7"/>
              </a:rPr>
              <a:t>Virtual Summer School Guide</a:t>
            </a:r>
            <a:endParaRPr sz="1500" b="1">
              <a:solidFill>
                <a:srgbClr val="000099"/>
              </a:solidFill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4780150" y="1221338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51E49"/>
              </a:solidFill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5922213" y="2889763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u="sng">
                <a:solidFill>
                  <a:srgbClr val="000099"/>
                </a:solidFill>
                <a:latin typeface="Viga"/>
                <a:ea typeface="Viga"/>
                <a:cs typeface="Viga"/>
                <a:sym typeface="Viga"/>
                <a:hlinkClick r:id="rId8"/>
              </a:rPr>
              <a:t>Hoosier Healthy Challenge</a:t>
            </a:r>
            <a:endParaRPr sz="1600" b="1">
              <a:solidFill>
                <a:srgbClr val="000099"/>
              </a:solidFill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4780175" y="1495146"/>
            <a:ext cx="1843500" cy="10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99"/>
                </a:solidFill>
                <a:latin typeface="Viga"/>
                <a:ea typeface="Viga"/>
                <a:cs typeface="Viga"/>
                <a:sym typeface="Viga"/>
                <a:hlinkClick r:id="rId9"/>
              </a:rPr>
              <a:t>Principal Toolkit | IDOE</a:t>
            </a:r>
            <a:endParaRPr>
              <a:solidFill>
                <a:srgbClr val="141B4D"/>
              </a:solidFill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85" name="Google Shape;85;p14"/>
          <p:cNvSpPr/>
          <p:nvPr/>
        </p:nvSpPr>
        <p:spPr>
          <a:xfrm>
            <a:off x="7037575" y="1221338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99"/>
                </a:solidFill>
                <a:latin typeface="Viga"/>
                <a:ea typeface="Viga"/>
                <a:cs typeface="Viga"/>
                <a:sym typeface="Viga"/>
                <a:hlinkClick r:id="rId10"/>
              </a:rPr>
              <a:t>Resources Database</a:t>
            </a:r>
            <a:endParaRPr>
              <a:solidFill>
                <a:srgbClr val="151E4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/>
        </p:nvSpPr>
        <p:spPr>
          <a:xfrm>
            <a:off x="402159" y="4822481"/>
            <a:ext cx="1843500" cy="2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" sz="1200" i="0" u="none" strike="noStrike" cap="none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@</a:t>
            </a:r>
            <a:r>
              <a:rPr lang="en" sz="1200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LeClaireRobin</a:t>
            </a:r>
            <a:endParaRPr sz="1200">
              <a:solidFill>
                <a:srgbClr val="151E49"/>
              </a:solidFill>
              <a:latin typeface="Viga"/>
              <a:ea typeface="Viga"/>
              <a:cs typeface="Viga"/>
              <a:sym typeface="Viga"/>
            </a:endParaRPr>
          </a:p>
        </p:txBody>
      </p:sp>
      <p:pic>
        <p:nvPicPr>
          <p:cNvPr id="91" name="Google Shape;9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62" y="4796613"/>
            <a:ext cx="330016" cy="3175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5"/>
          <p:cNvSpPr/>
          <p:nvPr/>
        </p:nvSpPr>
        <p:spPr>
          <a:xfrm>
            <a:off x="2" y="5"/>
            <a:ext cx="9144000" cy="953400"/>
          </a:xfrm>
          <a:prstGeom prst="rect">
            <a:avLst/>
          </a:prstGeom>
          <a:solidFill>
            <a:srgbClr val="151E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5"/>
          <p:cNvSpPr/>
          <p:nvPr/>
        </p:nvSpPr>
        <p:spPr>
          <a:xfrm rot="22">
            <a:off x="72450" y="83228"/>
            <a:ext cx="8635757" cy="7869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FECF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Viga"/>
              </a:rPr>
              <a:t>Resources and Guidance</a:t>
            </a:r>
          </a:p>
        </p:txBody>
      </p:sp>
      <p:sp>
        <p:nvSpPr>
          <p:cNvPr id="94" name="Google Shape;94;p15"/>
          <p:cNvSpPr/>
          <p:nvPr/>
        </p:nvSpPr>
        <p:spPr>
          <a:xfrm>
            <a:off x="236213" y="1221338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51E49"/>
              </a:solidFill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236225" y="1237935"/>
            <a:ext cx="1843500" cy="14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000099"/>
                </a:solidFill>
                <a:hlinkClick r:id="rId4"/>
              </a:rPr>
              <a:t>Instructional Time Requirements</a:t>
            </a:r>
            <a:endParaRPr sz="1600" b="1">
              <a:solidFill>
                <a:srgbClr val="000099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41B4D"/>
              </a:solidFill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1378275" y="2889763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000099"/>
                </a:solidFill>
                <a:hlinkClick r:id="rId5"/>
              </a:rPr>
              <a:t>RISE 3.0 State Model Plan for Teacher Evaluation</a:t>
            </a:r>
            <a:endParaRPr sz="1600" b="1">
              <a:solidFill>
                <a:srgbClr val="000099"/>
              </a:solidFill>
            </a:endParaRPr>
          </a:p>
        </p:txBody>
      </p:sp>
      <p:sp>
        <p:nvSpPr>
          <p:cNvPr id="97" name="Google Shape;97;p15">
            <a:hlinkClick r:id="rId6"/>
          </p:cNvPr>
          <p:cNvSpPr/>
          <p:nvPr/>
        </p:nvSpPr>
        <p:spPr>
          <a:xfrm>
            <a:off x="2475100" y="1221338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000099"/>
                </a:solidFill>
                <a:hlinkClick r:id="rId6"/>
              </a:rPr>
              <a:t>COVID -19 Staff Training</a:t>
            </a:r>
            <a:endParaRPr sz="1600" b="1">
              <a:solidFill>
                <a:srgbClr val="000099"/>
              </a:solidFill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3617163" y="2889763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51E49"/>
              </a:solidFill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3617175" y="2889776"/>
            <a:ext cx="1843500" cy="14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000099"/>
                </a:solidFill>
                <a:hlinkClick r:id="rId7"/>
              </a:rPr>
              <a:t>Virtual Due Process Hearings</a:t>
            </a:r>
            <a:endParaRPr sz="1600" b="1">
              <a:solidFill>
                <a:srgbClr val="000099"/>
              </a:solidFill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4780150" y="1221338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51E49"/>
              </a:solidFill>
            </a:endParaRPr>
          </a:p>
        </p:txBody>
      </p:sp>
      <p:sp>
        <p:nvSpPr>
          <p:cNvPr id="101" name="Google Shape;101;p15"/>
          <p:cNvSpPr/>
          <p:nvPr/>
        </p:nvSpPr>
        <p:spPr>
          <a:xfrm>
            <a:off x="5922213" y="2889763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000099"/>
                </a:solidFill>
                <a:hlinkClick r:id="rId8"/>
              </a:rPr>
              <a:t>Academic Engagement </a:t>
            </a:r>
            <a:endParaRPr sz="1600" b="1">
              <a:solidFill>
                <a:srgbClr val="000099"/>
              </a:solidFill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4780175" y="1495146"/>
            <a:ext cx="1843500" cy="10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u="sng">
                <a:solidFill>
                  <a:srgbClr val="000099"/>
                </a:solidFill>
                <a:hlinkClick r:id="rId9"/>
              </a:rPr>
              <a:t>EL Student Considerations</a:t>
            </a:r>
            <a:endParaRPr sz="1500" b="1">
              <a:solidFill>
                <a:srgbClr val="000099"/>
              </a:solidFill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5922225" y="3712438"/>
            <a:ext cx="1843500" cy="4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41B4D"/>
              </a:solidFill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7037575" y="1221338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000099"/>
                </a:solidFill>
                <a:hlinkClick r:id="rId10"/>
              </a:rPr>
              <a:t>Safety Reminders</a:t>
            </a:r>
            <a:endParaRPr sz="1600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/>
        </p:nvSpPr>
        <p:spPr>
          <a:xfrm>
            <a:off x="402159" y="4822481"/>
            <a:ext cx="1843500" cy="2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" sz="1200" i="0" u="none" strike="noStrike" cap="none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@</a:t>
            </a:r>
            <a:r>
              <a:rPr lang="en" sz="1200">
                <a:solidFill>
                  <a:srgbClr val="151E49"/>
                </a:solidFill>
                <a:latin typeface="Viga"/>
                <a:ea typeface="Viga"/>
                <a:cs typeface="Viga"/>
                <a:sym typeface="Viga"/>
              </a:rPr>
              <a:t>LeClaireRobin</a:t>
            </a:r>
            <a:endParaRPr sz="1200">
              <a:solidFill>
                <a:srgbClr val="151E49"/>
              </a:solidFill>
              <a:latin typeface="Viga"/>
              <a:ea typeface="Viga"/>
              <a:cs typeface="Viga"/>
              <a:sym typeface="Viga"/>
            </a:endParaRPr>
          </a:p>
        </p:txBody>
      </p:sp>
      <p:pic>
        <p:nvPicPr>
          <p:cNvPr id="110" name="Google Shape;11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62" y="4796613"/>
            <a:ext cx="330016" cy="31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6"/>
          <p:cNvSpPr/>
          <p:nvPr/>
        </p:nvSpPr>
        <p:spPr>
          <a:xfrm>
            <a:off x="2" y="5"/>
            <a:ext cx="9144000" cy="953400"/>
          </a:xfrm>
          <a:prstGeom prst="rect">
            <a:avLst/>
          </a:prstGeom>
          <a:solidFill>
            <a:srgbClr val="151E4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6"/>
          <p:cNvSpPr/>
          <p:nvPr/>
        </p:nvSpPr>
        <p:spPr>
          <a:xfrm rot="22">
            <a:off x="72450" y="83228"/>
            <a:ext cx="8635757" cy="7869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FECF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Viga"/>
              </a:rPr>
              <a:t>Resources and Guidance</a:t>
            </a:r>
          </a:p>
        </p:txBody>
      </p:sp>
      <p:sp>
        <p:nvSpPr>
          <p:cNvPr id="113" name="Google Shape;113;p16"/>
          <p:cNvSpPr/>
          <p:nvPr/>
        </p:nvSpPr>
        <p:spPr>
          <a:xfrm>
            <a:off x="236213" y="1221338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51E49"/>
              </a:solidFill>
            </a:endParaRPr>
          </a:p>
        </p:txBody>
      </p:sp>
      <p:sp>
        <p:nvSpPr>
          <p:cNvPr id="114" name="Google Shape;114;p16">
            <a:hlinkClick r:id="rId4"/>
          </p:cNvPr>
          <p:cNvSpPr txBox="1"/>
          <p:nvPr/>
        </p:nvSpPr>
        <p:spPr>
          <a:xfrm>
            <a:off x="236225" y="1237935"/>
            <a:ext cx="1843500" cy="14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000099"/>
                </a:solidFill>
                <a:hlinkClick r:id="rId4"/>
              </a:rPr>
              <a:t>Continuous Learning Guidance</a:t>
            </a:r>
            <a:endParaRPr sz="1600" b="1">
              <a:solidFill>
                <a:srgbClr val="000099"/>
              </a:solidFill>
            </a:endParaRPr>
          </a:p>
        </p:txBody>
      </p:sp>
      <p:sp>
        <p:nvSpPr>
          <p:cNvPr id="115" name="Google Shape;115;p16"/>
          <p:cNvSpPr/>
          <p:nvPr/>
        </p:nvSpPr>
        <p:spPr>
          <a:xfrm>
            <a:off x="2475100" y="2994813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000099"/>
                </a:solidFill>
                <a:hlinkClick r:id="rId5"/>
              </a:rPr>
              <a:t>Face Covering Washing</a:t>
            </a:r>
            <a:endParaRPr sz="1600" b="1">
              <a:solidFill>
                <a:srgbClr val="000099"/>
              </a:solidFill>
            </a:endParaRPr>
          </a:p>
        </p:txBody>
      </p:sp>
      <p:sp>
        <p:nvSpPr>
          <p:cNvPr id="116" name="Google Shape;116;p16">
            <a:hlinkClick r:id="rId6"/>
          </p:cNvPr>
          <p:cNvSpPr/>
          <p:nvPr/>
        </p:nvSpPr>
        <p:spPr>
          <a:xfrm>
            <a:off x="2475100" y="1221338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000099"/>
                </a:solidFill>
                <a:hlinkClick r:id="rId6"/>
              </a:rPr>
              <a:t>Child Welfare Guidance</a:t>
            </a:r>
            <a:endParaRPr sz="1600" b="1">
              <a:solidFill>
                <a:srgbClr val="000099"/>
              </a:solidFill>
            </a:endParaRPr>
          </a:p>
        </p:txBody>
      </p:sp>
      <p:sp>
        <p:nvSpPr>
          <p:cNvPr id="117" name="Google Shape;117;p16"/>
          <p:cNvSpPr/>
          <p:nvPr/>
        </p:nvSpPr>
        <p:spPr>
          <a:xfrm>
            <a:off x="4872363" y="2928238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51E49"/>
              </a:solidFill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4872375" y="2928251"/>
            <a:ext cx="1843500" cy="14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u="sng">
                <a:solidFill>
                  <a:srgbClr val="000099"/>
                </a:solidFill>
              </a:rPr>
              <a:t>Coming Soon: </a:t>
            </a:r>
            <a:r>
              <a:rPr lang="en" sz="1200" b="1">
                <a:solidFill>
                  <a:srgbClr val="000099"/>
                </a:solidFill>
              </a:rPr>
              <a:t>Digital Learning ToolKit &amp; Continuous Learning Video</a:t>
            </a:r>
            <a:endParaRPr sz="1200" b="1">
              <a:solidFill>
                <a:srgbClr val="000099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rgbClr val="000099"/>
                </a:solidFill>
              </a:rPr>
              <a:t>Onboarding Guidance</a:t>
            </a:r>
            <a:endParaRPr sz="1200" b="1">
              <a:solidFill>
                <a:srgbClr val="000099"/>
              </a:solidFill>
            </a:endParaRPr>
          </a:p>
        </p:txBody>
      </p:sp>
      <p:sp>
        <p:nvSpPr>
          <p:cNvPr id="119" name="Google Shape;119;p16"/>
          <p:cNvSpPr/>
          <p:nvPr/>
        </p:nvSpPr>
        <p:spPr>
          <a:xfrm>
            <a:off x="4780150" y="1221338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51E49"/>
              </a:solidFill>
            </a:endParaRPr>
          </a:p>
        </p:txBody>
      </p:sp>
      <p:sp>
        <p:nvSpPr>
          <p:cNvPr id="120" name="Google Shape;120;p16"/>
          <p:cNvSpPr/>
          <p:nvPr/>
        </p:nvSpPr>
        <p:spPr>
          <a:xfrm>
            <a:off x="7130238" y="2994813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99"/>
                </a:solidFill>
              </a:rPr>
              <a:t>Partnerships:</a:t>
            </a:r>
            <a:endParaRPr sz="1600" b="1">
              <a:solidFill>
                <a:srgbClr val="000099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99"/>
                </a:solidFill>
              </a:rPr>
              <a:t>Inquiry Learning</a:t>
            </a:r>
            <a:endParaRPr sz="1600" b="1">
              <a:solidFill>
                <a:srgbClr val="000099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99"/>
                </a:solidFill>
              </a:rPr>
              <a:t>PBS</a:t>
            </a:r>
            <a:endParaRPr sz="1600" b="1">
              <a:solidFill>
                <a:srgbClr val="000099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99"/>
                </a:solidFill>
              </a:rPr>
              <a:t>Retired Teachers</a:t>
            </a:r>
            <a:endParaRPr sz="1600" b="1">
              <a:solidFill>
                <a:srgbClr val="000099"/>
              </a:solidFill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4804650" y="1237925"/>
            <a:ext cx="1765800" cy="14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u="sng">
                <a:solidFill>
                  <a:srgbClr val="000099"/>
                </a:solidFill>
                <a:hlinkClick r:id="rId7"/>
              </a:rPr>
              <a:t>eLearning accommodations and requirements</a:t>
            </a:r>
            <a:endParaRPr sz="1500" b="1">
              <a:solidFill>
                <a:srgbClr val="000099"/>
              </a:solidFill>
            </a:endParaRPr>
          </a:p>
        </p:txBody>
      </p:sp>
      <p:sp>
        <p:nvSpPr>
          <p:cNvPr id="122" name="Google Shape;122;p16"/>
          <p:cNvSpPr txBox="1"/>
          <p:nvPr/>
        </p:nvSpPr>
        <p:spPr>
          <a:xfrm>
            <a:off x="5922225" y="3712438"/>
            <a:ext cx="1843500" cy="4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41B4D"/>
              </a:solidFill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123" name="Google Shape;123;p16"/>
          <p:cNvSpPr/>
          <p:nvPr/>
        </p:nvSpPr>
        <p:spPr>
          <a:xfrm>
            <a:off x="7037575" y="1221338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000099"/>
                </a:solidFill>
                <a:hlinkClick r:id="rId8"/>
              </a:rPr>
              <a:t>McKinney Vento Considerations</a:t>
            </a:r>
            <a:endParaRPr sz="1600" b="1">
              <a:solidFill>
                <a:srgbClr val="000099"/>
              </a:solidFill>
            </a:endParaRPr>
          </a:p>
        </p:txBody>
      </p:sp>
      <p:sp>
        <p:nvSpPr>
          <p:cNvPr id="124" name="Google Shape;124;p16"/>
          <p:cNvSpPr/>
          <p:nvPr/>
        </p:nvSpPr>
        <p:spPr>
          <a:xfrm>
            <a:off x="236225" y="2994813"/>
            <a:ext cx="1843500" cy="1422300"/>
          </a:xfrm>
          <a:prstGeom prst="rect">
            <a:avLst/>
          </a:prstGeom>
          <a:solidFill>
            <a:srgbClr val="FECF00"/>
          </a:solidFill>
          <a:ln w="2857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000099"/>
                </a:solidFill>
                <a:hlinkClick r:id="rId9"/>
              </a:rPr>
              <a:t>SEL Re-entry Roadmap</a:t>
            </a:r>
            <a:endParaRPr sz="1600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/>
          <p:nvPr/>
        </p:nvSpPr>
        <p:spPr>
          <a:xfrm>
            <a:off x="0" y="1725"/>
            <a:ext cx="9144000" cy="938700"/>
          </a:xfrm>
          <a:prstGeom prst="rect">
            <a:avLst/>
          </a:prstGeom>
          <a:solidFill>
            <a:srgbClr val="151E49"/>
          </a:solidFill>
          <a:ln w="19050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7"/>
          <p:cNvSpPr/>
          <p:nvPr/>
        </p:nvSpPr>
        <p:spPr>
          <a:xfrm>
            <a:off x="0" y="4570350"/>
            <a:ext cx="9144000" cy="245400"/>
          </a:xfrm>
          <a:prstGeom prst="rect">
            <a:avLst/>
          </a:prstGeom>
          <a:solidFill>
            <a:srgbClr val="151E49"/>
          </a:solidFill>
          <a:ln w="9525" cap="flat" cmpd="sng">
            <a:solidFill>
              <a:srgbClr val="151E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 i="1">
              <a:solidFill>
                <a:srgbClr val="FFFFFF"/>
              </a:solidFill>
            </a:endParaRPr>
          </a:p>
        </p:txBody>
      </p:sp>
      <p:sp>
        <p:nvSpPr>
          <p:cNvPr id="131" name="Google Shape;131;p17"/>
          <p:cNvSpPr/>
          <p:nvPr/>
        </p:nvSpPr>
        <p:spPr>
          <a:xfrm>
            <a:off x="0" y="4824575"/>
            <a:ext cx="9144000" cy="245400"/>
          </a:xfrm>
          <a:prstGeom prst="rect">
            <a:avLst/>
          </a:prstGeom>
          <a:solidFill>
            <a:srgbClr val="FECF00"/>
          </a:solidFill>
          <a:ln w="9525" cap="flat" cmpd="sng">
            <a:solidFill>
              <a:srgbClr val="FEC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7"/>
          <p:cNvSpPr txBox="1"/>
          <p:nvPr/>
        </p:nvSpPr>
        <p:spPr>
          <a:xfrm>
            <a:off x="402475" y="4796625"/>
            <a:ext cx="1467000" cy="2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@EducateIN</a:t>
            </a:r>
            <a:endParaRPr/>
          </a:p>
        </p:txBody>
      </p:sp>
      <p:pic>
        <p:nvPicPr>
          <p:cNvPr id="133" name="Google Shape;13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62" y="4796613"/>
            <a:ext cx="330016" cy="31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7"/>
          <p:cNvSpPr/>
          <p:nvPr/>
        </p:nvSpPr>
        <p:spPr>
          <a:xfrm rot="31">
            <a:off x="116725" y="78078"/>
            <a:ext cx="3438575" cy="78697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FECF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Viga"/>
              </a:rPr>
              <a:t>Social Justice</a:t>
            </a:r>
          </a:p>
        </p:txBody>
      </p:sp>
      <p:sp>
        <p:nvSpPr>
          <p:cNvPr id="135" name="Google Shape;135;p17"/>
          <p:cNvSpPr txBox="1"/>
          <p:nvPr/>
        </p:nvSpPr>
        <p:spPr>
          <a:xfrm>
            <a:off x="203975" y="1136075"/>
            <a:ext cx="8705100" cy="32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1E49"/>
              </a:buClr>
              <a:buSzPts val="1400"/>
              <a:buChar char="●"/>
            </a:pPr>
            <a:r>
              <a:rPr lang="en" sz="1000">
                <a:solidFill>
                  <a:srgbClr val="000000"/>
                </a:solidFill>
                <a:latin typeface="Viga"/>
                <a:ea typeface="Viga"/>
                <a:cs typeface="Viga"/>
                <a:sym typeface="Viga"/>
              </a:rPr>
              <a:t>·</a:t>
            </a:r>
            <a:r>
              <a:rPr lang="en" sz="1600" u="sng">
                <a:solidFill>
                  <a:srgbClr val="000099"/>
                </a:solidFill>
                <a:latin typeface="Viga"/>
                <a:ea typeface="Viga"/>
                <a:cs typeface="Viga"/>
                <a:sym typeface="Viga"/>
                <a:hlinkClick r:id="rId4"/>
              </a:rPr>
              <a:t>Civil Rights and Ethnic Education Resources | IDOE</a:t>
            </a:r>
            <a:r>
              <a:rPr lang="en" sz="1600">
                <a:solidFill>
                  <a:srgbClr val="000099"/>
                </a:solidFill>
                <a:latin typeface="Viga"/>
                <a:ea typeface="Viga"/>
                <a:cs typeface="Viga"/>
                <a:sym typeface="Viga"/>
              </a:rPr>
              <a:t>.  </a:t>
            </a:r>
            <a:endParaRPr sz="1600">
              <a:solidFill>
                <a:srgbClr val="000099"/>
              </a:solidFill>
              <a:latin typeface="Viga"/>
              <a:ea typeface="Viga"/>
              <a:cs typeface="Viga"/>
              <a:sym typeface="Vig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99"/>
              </a:solidFill>
              <a:latin typeface="Viga"/>
              <a:ea typeface="Viga"/>
              <a:cs typeface="Viga"/>
              <a:sym typeface="Viga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1E49"/>
              </a:buClr>
              <a:buSzPts val="1400"/>
              <a:buFont typeface="Viga"/>
              <a:buChar char="●"/>
            </a:pPr>
            <a:r>
              <a:rPr lang="en" sz="1600" u="sng">
                <a:solidFill>
                  <a:srgbClr val="000099"/>
                </a:solidFill>
                <a:latin typeface="Viga"/>
                <a:ea typeface="Viga"/>
                <a:cs typeface="Viga"/>
                <a:sym typeface="Viga"/>
                <a:hlinkClick r:id="rId5"/>
              </a:rPr>
              <a:t>Cultural Competency</a:t>
            </a:r>
            <a:endParaRPr sz="1600">
              <a:solidFill>
                <a:srgbClr val="000099"/>
              </a:solidFill>
              <a:latin typeface="Viga"/>
              <a:ea typeface="Viga"/>
              <a:cs typeface="Viga"/>
              <a:sym typeface="Vig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99"/>
              </a:solidFill>
              <a:latin typeface="Viga"/>
              <a:ea typeface="Viga"/>
              <a:cs typeface="Viga"/>
              <a:sym typeface="Viga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1E49"/>
              </a:buClr>
              <a:buSzPts val="1400"/>
              <a:buFont typeface="Viga"/>
              <a:buChar char="●"/>
            </a:pPr>
            <a:r>
              <a:rPr lang="en" sz="1600" u="sng">
                <a:solidFill>
                  <a:srgbClr val="000099"/>
                </a:solidFill>
                <a:latin typeface="Viga"/>
                <a:ea typeface="Viga"/>
                <a:cs typeface="Viga"/>
                <a:sym typeface="Viga"/>
                <a:hlinkClick r:id="rId6"/>
              </a:rPr>
              <a:t>Comprehensive Positive School Discipline Resource Guide</a:t>
            </a:r>
            <a:endParaRPr sz="1600">
              <a:solidFill>
                <a:srgbClr val="000099"/>
              </a:solidFill>
              <a:latin typeface="Viga"/>
              <a:ea typeface="Viga"/>
              <a:cs typeface="Viga"/>
              <a:sym typeface="Vig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99"/>
              </a:solidFill>
              <a:latin typeface="Viga"/>
              <a:ea typeface="Viga"/>
              <a:cs typeface="Viga"/>
              <a:sym typeface="Viga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1E49"/>
              </a:buClr>
              <a:buSzPts val="1400"/>
              <a:buFont typeface="Viga"/>
              <a:buChar char="●"/>
            </a:pPr>
            <a:r>
              <a:rPr lang="en" sz="1600" u="sng">
                <a:solidFill>
                  <a:srgbClr val="000099"/>
                </a:solidFill>
                <a:latin typeface="Viga"/>
                <a:ea typeface="Viga"/>
                <a:cs typeface="Viga"/>
                <a:sym typeface="Viga"/>
                <a:hlinkClick r:id="rId7"/>
              </a:rPr>
              <a:t>Book lists for teachers by grade band and Lexile for discussions about race in the classroom</a:t>
            </a:r>
            <a:endParaRPr sz="1600">
              <a:solidFill>
                <a:srgbClr val="000099"/>
              </a:solidFill>
              <a:latin typeface="Viga"/>
              <a:ea typeface="Viga"/>
              <a:cs typeface="Viga"/>
              <a:sym typeface="Vig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99"/>
              </a:solidFill>
              <a:latin typeface="Viga"/>
              <a:ea typeface="Viga"/>
              <a:cs typeface="Viga"/>
              <a:sym typeface="Viga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1E49"/>
              </a:buClr>
              <a:buSzPts val="1400"/>
              <a:buFont typeface="Viga"/>
              <a:buChar char="●"/>
            </a:pPr>
            <a:r>
              <a:rPr lang="en" sz="1600" u="sng">
                <a:solidFill>
                  <a:srgbClr val="000099"/>
                </a:solidFill>
                <a:latin typeface="Viga"/>
                <a:ea typeface="Viga"/>
                <a:cs typeface="Viga"/>
                <a:sym typeface="Viga"/>
                <a:hlinkClick r:id="rId8"/>
              </a:rPr>
              <a:t>Webinar about how to facilitate conversations about race in your classroom</a:t>
            </a:r>
            <a:endParaRPr sz="1600">
              <a:solidFill>
                <a:srgbClr val="000099"/>
              </a:solidFill>
              <a:latin typeface="Viga"/>
              <a:ea typeface="Viga"/>
              <a:cs typeface="Viga"/>
              <a:sym typeface="Vig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On-screen Show (16:9)</PresentationFormat>
  <Paragraphs>57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Viga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casid</dc:creator>
  <cp:lastModifiedBy>casideejai@gmail.com</cp:lastModifiedBy>
  <cp:revision>2</cp:revision>
  <dcterms:modified xsi:type="dcterms:W3CDTF">2020-07-13T16:52:12Z</dcterms:modified>
</cp:coreProperties>
</file>